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7"/>
  </p:notesMasterIdLst>
  <p:handoutMasterIdLst>
    <p:handoutMasterId r:id="rId28"/>
  </p:handoutMasterIdLst>
  <p:sldIdLst>
    <p:sldId id="262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Only</a:t>
            </a:r>
            <a:r>
              <a:rPr lang="da-DK" dirty="0"/>
              <a:t> 2x500 datapoints, so MAE </a:t>
            </a:r>
            <a:r>
              <a:rPr lang="da-DK" dirty="0" err="1"/>
              <a:t>varies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depending</a:t>
            </a:r>
            <a:r>
              <a:rPr lang="da-DK" dirty="0"/>
              <a:t> on </a:t>
            </a:r>
            <a:r>
              <a:rPr lang="da-DK" dirty="0" err="1"/>
              <a:t>luck</a:t>
            </a:r>
            <a:r>
              <a:rPr lang="da-DK" dirty="0"/>
              <a:t> of the </a:t>
            </a:r>
            <a:r>
              <a:rPr lang="da-DK" dirty="0" err="1"/>
              <a:t>draw</a:t>
            </a:r>
            <a:r>
              <a:rPr lang="da-DK" dirty="0"/>
              <a:t> in the test-set</a:t>
            </a:r>
          </a:p>
          <a:p>
            <a:endParaRPr lang="da-DK" dirty="0"/>
          </a:p>
          <a:p>
            <a:r>
              <a:rPr lang="da-DK" dirty="0" err="1"/>
              <a:t>Conclusion</a:t>
            </a:r>
            <a:r>
              <a:rPr lang="da-DK" dirty="0"/>
              <a:t>: XGBoost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combined</a:t>
            </a:r>
            <a:r>
              <a:rPr lang="da-DK" dirty="0"/>
              <a:t> datasets from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Opens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for transfer learning</a:t>
            </a:r>
          </a:p>
          <a:p>
            <a:endParaRPr lang="da-DK" dirty="0"/>
          </a:p>
          <a:p>
            <a:r>
              <a:rPr lang="da-DK" dirty="0"/>
              <a:t>MAE numbers </a:t>
            </a:r>
            <a:r>
              <a:rPr lang="da-DK" dirty="0" err="1"/>
              <a:t>are</a:t>
            </a:r>
            <a:r>
              <a:rPr lang="da-DK" dirty="0"/>
              <a:t> averages on 100 with </a:t>
            </a:r>
            <a:r>
              <a:rPr lang="da-DK" dirty="0" err="1"/>
              <a:t>randomly</a:t>
            </a:r>
            <a:r>
              <a:rPr lang="da-DK" dirty="0"/>
              <a:t> </a:t>
            </a:r>
            <a:r>
              <a:rPr lang="da-DK" dirty="0" err="1"/>
              <a:t>drawn</a:t>
            </a:r>
            <a:r>
              <a:rPr lang="da-DK" dirty="0"/>
              <a:t> </a:t>
            </a:r>
          </a:p>
          <a:p>
            <a:r>
              <a:rPr lang="da-DK" dirty="0"/>
              <a:t>Train/val/test sets each time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7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86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up:</a:t>
            </a:r>
          </a:p>
          <a:p>
            <a:pPr lvl="1"/>
            <a:r>
              <a:rPr lang="da-DK" dirty="0" err="1"/>
              <a:t>Vary</a:t>
            </a:r>
            <a:r>
              <a:rPr lang="da-DK" dirty="0"/>
              <a:t> surface </a:t>
            </a:r>
            <a:r>
              <a:rPr lang="da-DK" dirty="0" err="1"/>
              <a:t>composition</a:t>
            </a:r>
            <a:endParaRPr lang="da-DK" dirty="0"/>
          </a:p>
          <a:p>
            <a:pPr lvl="1"/>
            <a:r>
              <a:rPr lang="da-DK" dirty="0"/>
              <a:t>Make CV</a:t>
            </a:r>
          </a:p>
          <a:p>
            <a:pPr lvl="1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surface </a:t>
            </a:r>
            <a:r>
              <a:rPr lang="da-DK" dirty="0" err="1"/>
              <a:t>composition</a:t>
            </a:r>
            <a:r>
              <a:rPr lang="da-DK" dirty="0"/>
              <a:t> have on the CV?</a:t>
            </a:r>
          </a:p>
          <a:p>
            <a:pPr lvl="1"/>
            <a:r>
              <a:rPr lang="da-DK" dirty="0" err="1"/>
              <a:t>Optimize</a:t>
            </a:r>
            <a:r>
              <a:rPr lang="da-DK" dirty="0"/>
              <a:t> j </a:t>
            </a:r>
            <a:r>
              <a:rPr lang="da-DK" dirty="0" err="1"/>
              <a:t>based</a:t>
            </a:r>
            <a:r>
              <a:rPr lang="da-DK" dirty="0"/>
              <a:t> on surface </a:t>
            </a:r>
            <a:r>
              <a:rPr lang="da-DK" dirty="0" err="1"/>
              <a:t>composition</a:t>
            </a:r>
            <a:endParaRPr lang="da-DK" dirty="0"/>
          </a:p>
          <a:p>
            <a:pPr lvl="2"/>
            <a:r>
              <a:rPr lang="da-DK" dirty="0"/>
              <a:t>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automate</a:t>
            </a:r>
            <a:r>
              <a:rPr lang="da-DK" dirty="0"/>
              <a:t> the </a:t>
            </a:r>
            <a:r>
              <a:rPr lang="da-DK" dirty="0" err="1"/>
              <a:t>search</a:t>
            </a:r>
            <a:r>
              <a:rPr lang="da-DK" dirty="0"/>
              <a:t> perhaps?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67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EF72-7049-F48C-127D-ECD02DA9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76A44-7E91-F84B-27A9-C0DDC337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0C9EB-EAF3-F349-6679-DDC458B2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6EA5E4-EDAD-8F35-7994-3DF54236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3" y="1589014"/>
            <a:ext cx="5442514" cy="46482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6DD9BC8-EDA0-DA54-CD3A-DC98A038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03" y="480179"/>
            <a:ext cx="3119550" cy="244807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BF4193B-5F0F-5321-1CCD-C939232D7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74" y="2992770"/>
            <a:ext cx="4816143" cy="3779485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478504-4798-F5FF-34B8-72BB557DD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450" y="480180"/>
            <a:ext cx="3119550" cy="24480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D3B907-2152-0F16-C432-DE70D9DCF211}"/>
              </a:ext>
            </a:extLst>
          </p:cNvPr>
          <p:cNvCxnSpPr>
            <a:cxnSpLocks/>
          </p:cNvCxnSpPr>
          <p:nvPr/>
        </p:nvCxnSpPr>
        <p:spPr>
          <a:xfrm flipV="1">
            <a:off x="5806103" y="3156857"/>
            <a:ext cx="409640" cy="5878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FC48DB-56F2-2779-5B94-70DF80EB3C4A}"/>
              </a:ext>
            </a:extLst>
          </p:cNvPr>
          <p:cNvCxnSpPr>
            <a:cxnSpLocks/>
          </p:cNvCxnSpPr>
          <p:nvPr/>
        </p:nvCxnSpPr>
        <p:spPr>
          <a:xfrm flipV="1">
            <a:off x="5808426" y="3419274"/>
            <a:ext cx="707148" cy="3254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9EBD47-5E86-F089-6002-79C5F838AF50}"/>
              </a:ext>
            </a:extLst>
          </p:cNvPr>
          <p:cNvCxnSpPr>
            <a:cxnSpLocks/>
          </p:cNvCxnSpPr>
          <p:nvPr/>
        </p:nvCxnSpPr>
        <p:spPr>
          <a:xfrm>
            <a:off x="5805942" y="3744686"/>
            <a:ext cx="712117" cy="160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82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A469-DE96-BBCF-5C77-13B458E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7E9A-9EB0-0639-AF14-E500350B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D315-5DD9-2DE4-C8F6-3ADA17BC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C042215-4525-BCAC-232C-956408F7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89" y="1716098"/>
            <a:ext cx="3119550" cy="2448077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A37E5F-2CC9-C6C0-CA79-01489748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9" y="3000598"/>
            <a:ext cx="3119550" cy="24480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BAC5294-F5A5-D77D-1567-B66FFE54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0" y="4313292"/>
            <a:ext cx="3119549" cy="2448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4711C5-149F-C238-3C02-53B1C8A49163}"/>
              </a:ext>
            </a:extLst>
          </p:cNvPr>
          <p:cNvSpPr txBox="1"/>
          <p:nvPr/>
        </p:nvSpPr>
        <p:spPr>
          <a:xfrm>
            <a:off x="1023256" y="1345984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 Million of each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D4570-E54C-0A0B-E69E-C5DCF638D2DB}"/>
              </a:ext>
            </a:extLst>
          </p:cNvPr>
          <p:cNvCxnSpPr/>
          <p:nvPr/>
        </p:nvCxnSpPr>
        <p:spPr>
          <a:xfrm>
            <a:off x="3570514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32E9018-7A37-C78D-0925-A9C8A95CC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68" y="2852726"/>
            <a:ext cx="3119549" cy="24489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7C401E-E308-5241-7F47-8FC99CDF9426}"/>
              </a:ext>
            </a:extLst>
          </p:cNvPr>
          <p:cNvCxnSpPr/>
          <p:nvPr/>
        </p:nvCxnSpPr>
        <p:spPr>
          <a:xfrm>
            <a:off x="7478486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5F5A05E6-9FD9-312C-B224-4E04C6DBF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902" y="356507"/>
            <a:ext cx="4052098" cy="3074996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5183F039-E22C-D355-19DB-BEAFBB34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02" y="3505200"/>
            <a:ext cx="4052097" cy="3352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F52A1-2FD9-2E12-EEAB-7021060865BD}"/>
              </a:ext>
            </a:extLst>
          </p:cNvPr>
          <p:cNvSpPr txBox="1"/>
          <p:nvPr/>
        </p:nvSpPr>
        <p:spPr>
          <a:xfrm>
            <a:off x="3502528" y="34290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210E17-B053-FB76-B5D9-E3EF551BC994}"/>
              </a:ext>
            </a:extLst>
          </p:cNvPr>
          <p:cNvSpPr txBox="1"/>
          <p:nvPr/>
        </p:nvSpPr>
        <p:spPr>
          <a:xfrm>
            <a:off x="7288617" y="342900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Afledning</a:t>
            </a:r>
          </a:p>
        </p:txBody>
      </p:sp>
    </p:spTree>
    <p:extLst>
      <p:ext uri="{BB962C8B-B14F-4D97-AF65-F5344CB8AC3E}">
        <p14:creationId xmlns:p14="http://schemas.microsoft.com/office/powerpoint/2010/main" val="271957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6945-F3F3-C24A-5FEB-1B797957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635125"/>
            <a:ext cx="3580267" cy="4675188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Surface</a:t>
            </a:r>
          </a:p>
          <a:p>
            <a:pPr marL="0" indent="0">
              <a:buNone/>
            </a:pPr>
            <a:r>
              <a:rPr lang="da-DK" b="1" dirty="0" err="1"/>
              <a:t>Composition</a:t>
            </a:r>
            <a:r>
              <a:rPr lang="da-DK" dirty="0"/>
              <a:t>: Even split between all metals</a:t>
            </a:r>
          </a:p>
          <a:p>
            <a:pPr marL="0" indent="0">
              <a:buNone/>
            </a:pPr>
            <a:r>
              <a:rPr lang="da-DK" b="1" dirty="0" err="1"/>
              <a:t>Size</a:t>
            </a:r>
            <a:r>
              <a:rPr lang="da-DK" dirty="0"/>
              <a:t>: 1000x1000 surface</a:t>
            </a:r>
          </a:p>
          <a:p>
            <a:pPr marL="0" indent="0">
              <a:buNone/>
            </a:pPr>
            <a:r>
              <a:rPr lang="da-DK" b="1" dirty="0"/>
              <a:t>Runtime</a:t>
            </a:r>
            <a:r>
              <a:rPr lang="da-DK" dirty="0"/>
              <a:t>: 6 minutes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7C5D72C-7425-88F7-6A16-9B85C396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27" y="1034143"/>
            <a:ext cx="7559016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72" y="1036720"/>
            <a:ext cx="7555671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Even split between all metals, but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49727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04216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57070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50522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4064498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25358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DFBA859-1FC3-BA4B-DF49-6ADBE989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48" y="1293289"/>
            <a:ext cx="6746422" cy="53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Including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F80BFBE-8B33-484F-05F3-F132C969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2" y="3381692"/>
            <a:ext cx="4379553" cy="3374234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2C2D55C-389E-2516-34CF-A96F4BB2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97" y="1353927"/>
            <a:ext cx="3505736" cy="2701000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CBB7DBB9-3210-DAA5-6768-418EBA45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628" y="4054927"/>
            <a:ext cx="3505734" cy="270099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DDA63E2-0F13-7EBA-D58D-781BCC5AC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058" y="1236458"/>
            <a:ext cx="3505733" cy="2700998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E9300C0-600B-DEFA-0EBB-DCE02A7E2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059" y="4071256"/>
            <a:ext cx="3505734" cy="27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2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EE4B-5122-B746-AC47-2670F122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EE4E-C311-5353-BA33-AC0C20D0B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467518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Some</a:t>
            </a:r>
            <a:r>
              <a:rPr lang="da-DK" dirty="0"/>
              <a:t> factors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modeled by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  <a:p>
            <a:r>
              <a:rPr lang="da-DK" dirty="0" err="1"/>
              <a:t>Hysteresis</a:t>
            </a:r>
            <a:endParaRPr lang="da-DK" dirty="0"/>
          </a:p>
          <a:p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39766-DB12-2752-73AA-68047F2D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94E87-ACA1-5903-ED5B-EE994564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6116B2A-A210-A203-3462-A664B721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1727583"/>
            <a:ext cx="5948108" cy="45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6E62-301B-82D5-7EC1-21FC1A35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85F7-A4A6-66CA-0943-F55C64E4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New approach:</a:t>
            </a:r>
          </a:p>
          <a:p>
            <a:r>
              <a:rPr lang="da-DK" dirty="0"/>
              <a:t>New surface (clean)</a:t>
            </a:r>
          </a:p>
          <a:p>
            <a:r>
              <a:rPr lang="da-DK" dirty="0"/>
              <a:t>Set </a:t>
            </a:r>
            <a:r>
              <a:rPr lang="da-DK" dirty="0" err="1"/>
              <a:t>voltage</a:t>
            </a:r>
            <a:endParaRPr lang="da-DK" dirty="0"/>
          </a:p>
          <a:p>
            <a:r>
              <a:rPr lang="da-DK" dirty="0" err="1"/>
              <a:t>Predict</a:t>
            </a:r>
            <a:r>
              <a:rPr lang="da-DK" dirty="0"/>
              <a:t> Delta G for all </a:t>
            </a:r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Account</a:t>
            </a:r>
            <a:r>
              <a:rPr lang="da-DK" dirty="0"/>
              <a:t> for </a:t>
            </a:r>
            <a:r>
              <a:rPr lang="da-DK" dirty="0" err="1"/>
              <a:t>voltage</a:t>
            </a:r>
            <a:endParaRPr lang="da-DK" dirty="0"/>
          </a:p>
          <a:p>
            <a:r>
              <a:rPr lang="da-DK" dirty="0" err="1"/>
              <a:t>Add</a:t>
            </a:r>
            <a:r>
              <a:rPr lang="da-DK" dirty="0"/>
              <a:t> bonus energy from </a:t>
            </a:r>
            <a:r>
              <a:rPr lang="da-DK" b="1" dirty="0" err="1"/>
              <a:t>steric</a:t>
            </a:r>
            <a:r>
              <a:rPr lang="da-DK" b="1" dirty="0"/>
              <a:t> </a:t>
            </a:r>
            <a:r>
              <a:rPr lang="da-DK" b="1" dirty="0" err="1"/>
              <a:t>hindrance</a:t>
            </a:r>
            <a:r>
              <a:rPr lang="da-DK" dirty="0"/>
              <a:t> for each </a:t>
            </a:r>
            <a:r>
              <a:rPr lang="da-DK" dirty="0" err="1"/>
              <a:t>neighbour</a:t>
            </a:r>
            <a:endParaRPr lang="da-DK" dirty="0"/>
          </a:p>
          <a:p>
            <a:r>
              <a:rPr lang="da-DK" dirty="0" err="1"/>
              <a:t>Adsorb</a:t>
            </a:r>
            <a:r>
              <a:rPr lang="da-DK" dirty="0"/>
              <a:t> </a:t>
            </a:r>
            <a:r>
              <a:rPr lang="da-DK" dirty="0" err="1"/>
              <a:t>adsorbates</a:t>
            </a:r>
            <a:r>
              <a:rPr lang="da-DK" dirty="0"/>
              <a:t> with Delta G &lt; 0</a:t>
            </a:r>
          </a:p>
          <a:p>
            <a:r>
              <a:rPr lang="da-DK" dirty="0" err="1"/>
              <a:t>Remove</a:t>
            </a:r>
            <a:r>
              <a:rPr lang="da-DK" dirty="0"/>
              <a:t> </a:t>
            </a:r>
            <a:r>
              <a:rPr lang="da-DK" dirty="0" err="1"/>
              <a:t>adsorbates</a:t>
            </a:r>
            <a:r>
              <a:rPr lang="da-DK" dirty="0"/>
              <a:t> with Delta G &gt; </a:t>
            </a:r>
            <a:r>
              <a:rPr lang="da-DK" b="1" dirty="0" err="1"/>
              <a:t>Hysteresis</a:t>
            </a:r>
            <a:r>
              <a:rPr lang="da-DK" dirty="0"/>
              <a:t> energy </a:t>
            </a:r>
            <a:r>
              <a:rPr lang="da-DK" dirty="0" err="1"/>
              <a:t>barrier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879B0-484D-67D2-C9AB-81E5AC9B5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464DA-14D1-B18B-175D-95138C78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5388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5511-019B-A4EC-55B1-DCE53624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4110-FC77-6B97-79B3-8DC286F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923BE-665B-A9FE-32D4-FE87A5F1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2D1E84-9911-B3B6-42A9-3CDCF181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9" y="1844072"/>
            <a:ext cx="10978031" cy="40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0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5511-019B-A4EC-55B1-DCE53624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4110-FC77-6B97-79B3-8DC286F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923BE-665B-A9FE-32D4-FE87A5F1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27A448-A314-3566-08EC-EF1762C3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07" y="1844072"/>
            <a:ext cx="10978033" cy="40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5511-019B-A4EC-55B1-DCE53624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4110-FC77-6B97-79B3-8DC286F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923BE-665B-A9FE-32D4-FE87A5F1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B892725-F9E8-D043-E403-2B324295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90" y="1844072"/>
            <a:ext cx="10978033" cy="40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8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energy of </a:t>
            </a:r>
            <a:r>
              <a:rPr lang="da-DK" dirty="0" err="1"/>
              <a:t>adsorbing</a:t>
            </a:r>
            <a:r>
              <a:rPr lang="da-DK" dirty="0"/>
              <a:t> each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surface from </a:t>
            </a:r>
            <a:r>
              <a:rPr lang="da-DK" dirty="0" err="1"/>
              <a:t>lowest</a:t>
            </a:r>
            <a:r>
              <a:rPr lang="da-DK" dirty="0"/>
              <a:t> energy to </a:t>
            </a:r>
            <a:r>
              <a:rPr lang="da-DK" dirty="0" err="1"/>
              <a:t>highest</a:t>
            </a:r>
            <a:r>
              <a:rPr lang="da-DK" dirty="0"/>
              <a:t> energy</a:t>
            </a:r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each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simulating</a:t>
            </a:r>
            <a:r>
              <a:rPr lang="da-DK" dirty="0"/>
              <a:t>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4E-770D-266A-6AC1-5250286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98237" cy="865186"/>
          </a:xfrm>
        </p:spPr>
        <p:txBody>
          <a:bodyPr/>
          <a:lstStyle/>
          <a:p>
            <a:r>
              <a:rPr lang="da-DK" dirty="0"/>
              <a:t>Week 3+4: First results</a:t>
            </a:r>
            <a:br>
              <a:rPr lang="da-DK" dirty="0"/>
            </a:br>
            <a:r>
              <a:rPr lang="da-DK" dirty="0"/>
              <a:t>Predicting energy from feature vector with XGBoost and LinReg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161E-D489-4D87-FF2B-93298A32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8D69-B15C-11C9-FC60-6BB8B890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ACB733-4370-1E7C-A224-84EB125A7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83867"/>
              </p:ext>
            </p:extLst>
          </p:nvPr>
        </p:nvGraphicFramePr>
        <p:xfrm>
          <a:off x="3473450" y="2002580"/>
          <a:ext cx="8128000" cy="265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56009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18135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98760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883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3405968"/>
                    </a:ext>
                  </a:extLst>
                </a:gridCol>
              </a:tblGrid>
              <a:tr h="362407">
                <a:tc>
                  <a:txBody>
                    <a:bodyPr/>
                    <a:lstStyle/>
                    <a:p>
                      <a:r>
                        <a:rPr lang="da-DK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 &amp;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58581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0.0583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0.0595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0.0569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74769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0.0558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9487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0.0580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34513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0.1044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0.1161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0.0928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80128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0.0439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9278"/>
                  </a:ext>
                </a:extLst>
              </a:tr>
              <a:tr h="46029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0.0547</a:t>
                      </a:r>
                      <a:endParaRPr lang="da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2549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1A0EB-1964-1C1A-E304-F7731939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524351" cy="4950732"/>
          </a:xfrm>
        </p:spPr>
        <p:txBody>
          <a:bodyPr/>
          <a:lstStyle/>
          <a:p>
            <a:r>
              <a:rPr lang="da-DK" dirty="0" err="1"/>
              <a:t>Hollow</a:t>
            </a:r>
            <a:r>
              <a:rPr lang="da-DK" dirty="0"/>
              <a:t> site </a:t>
            </a:r>
            <a:r>
              <a:rPr lang="da-DK" dirty="0" err="1"/>
              <a:t>adsorbates</a:t>
            </a:r>
            <a:endParaRPr lang="da-DK" dirty="0"/>
          </a:p>
          <a:p>
            <a:pPr lvl="1"/>
            <a:r>
              <a:rPr lang="da-DK" dirty="0"/>
              <a:t>Hydrogen</a:t>
            </a:r>
          </a:p>
          <a:p>
            <a:pPr lvl="1"/>
            <a:r>
              <a:rPr lang="da-DK" dirty="0"/>
              <a:t>Oxygen</a:t>
            </a:r>
          </a:p>
          <a:p>
            <a:pPr lvl="1"/>
            <a:r>
              <a:rPr lang="da-DK" dirty="0" err="1"/>
              <a:t>Possibly</a:t>
            </a:r>
            <a:r>
              <a:rPr lang="da-DK" dirty="0"/>
              <a:t> more in the future</a:t>
            </a:r>
          </a:p>
          <a:p>
            <a:r>
              <a:rPr lang="da-DK" dirty="0" err="1"/>
              <a:t>Combined</a:t>
            </a:r>
            <a:r>
              <a:rPr lang="da-DK" dirty="0"/>
              <a:t> dataset?</a:t>
            </a:r>
          </a:p>
          <a:p>
            <a:r>
              <a:rPr lang="da-DK" dirty="0"/>
              <a:t>How </a:t>
            </a:r>
            <a:r>
              <a:rPr lang="da-DK" dirty="0" err="1"/>
              <a:t>advanced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the task </a:t>
            </a:r>
            <a:r>
              <a:rPr lang="da-DK" dirty="0" err="1"/>
              <a:t>require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86B3-5DFF-64DE-8B64-A3C7112D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32923" cy="865186"/>
          </a:xfrm>
        </p:spPr>
        <p:txBody>
          <a:bodyPr/>
          <a:lstStyle/>
          <a:p>
            <a:r>
              <a:rPr lang="da-DK" dirty="0"/>
              <a:t>Combining O and H adsorption data: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9C1-667A-373C-10D9-DF28D45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7349F-E978-E4DF-8E8E-B942F7E8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0E1583A-4A36-0C1A-1DAE-EBF36841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BD5E88A-EC21-D0B0-2FA1-89E0BF116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06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11046-8AEE-42C8-38DA-02A61C5D3C03}"/>
              </a:ext>
            </a:extLst>
          </p:cNvPr>
          <p:cNvCxnSpPr/>
          <p:nvPr/>
        </p:nvCxnSpPr>
        <p:spPr>
          <a:xfrm>
            <a:off x="892629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A8AAF-A954-BF5A-FEAF-4A155A3FA9CC}"/>
              </a:ext>
            </a:extLst>
          </p:cNvPr>
          <p:cNvCxnSpPr/>
          <p:nvPr/>
        </p:nvCxnSpPr>
        <p:spPr>
          <a:xfrm>
            <a:off x="6640286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2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5932-7966-EF4C-210D-1FCFC05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51098" cy="1023029"/>
          </a:xfrm>
        </p:spPr>
        <p:txBody>
          <a:bodyPr/>
          <a:lstStyle/>
          <a:p>
            <a:r>
              <a:rPr lang="da-DK" dirty="0"/>
              <a:t>Predicting energy of H and O seperately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F0237-F99F-9CEC-6587-C8D5A649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E4A36-7AC8-891F-F422-7FDCCD08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54B8DA-012C-116B-D40D-2239AF4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62" y="403129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0B6A4D8-D998-780B-D019-FAA0415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50" y="40313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7FF1CB-3786-C383-BD2E-0BEC506E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061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38F0E53-EE49-059C-BB57-7B3BF326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50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8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CAEE-33F5-3398-B898-AAA4EE0F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13A58E-D6DF-B076-04D8-8E7DC801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74" y="2326675"/>
            <a:ext cx="3545907" cy="2242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3616A-EAA6-1CAF-E9AD-E3D7ECDA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D2326-486C-0CFE-C03F-415B2285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B3B1AE1-7E69-E65B-7FC9-171A9DFF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1" y="2735988"/>
            <a:ext cx="3904040" cy="536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E99AB-86BE-7E5B-95A2-A1861280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1341785"/>
            <a:ext cx="7772400" cy="751826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E077EE5-C132-DFD3-55F1-863983C56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164" y="2123983"/>
            <a:ext cx="5442514" cy="464827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289784-38BB-DD14-8098-6788E998D131}"/>
              </a:ext>
            </a:extLst>
          </p:cNvPr>
          <p:cNvCxnSpPr/>
          <p:nvPr/>
        </p:nvCxnSpPr>
        <p:spPr>
          <a:xfrm>
            <a:off x="2362200" y="3429000"/>
            <a:ext cx="0" cy="631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264D4C-E8A5-FD3A-5569-5A8C31BF0E27}"/>
              </a:ext>
            </a:extLst>
          </p:cNvPr>
          <p:cNvSpPr txBox="1"/>
          <p:nvPr/>
        </p:nvSpPr>
        <p:spPr>
          <a:xfrm>
            <a:off x="1010027" y="4217336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XGBoost model for on-top sites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25F22E-4B7F-7827-A2C1-D0C216D86F6C}"/>
              </a:ext>
            </a:extLst>
          </p:cNvPr>
          <p:cNvSpPr txBox="1"/>
          <p:nvPr/>
        </p:nvSpPr>
        <p:spPr>
          <a:xfrm>
            <a:off x="1038881" y="4586668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XGBoost model for </a:t>
            </a:r>
            <a:r>
              <a:rPr lang="da-DK" b="1" dirty="0" err="1"/>
              <a:t>hollow</a:t>
            </a:r>
            <a:r>
              <a:rPr lang="da-DK" b="1" dirty="0"/>
              <a:t> sites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44F21B-D86D-DB71-169D-C0111BEAA1A4}"/>
              </a:ext>
            </a:extLst>
          </p:cNvPr>
          <p:cNvCxnSpPr>
            <a:cxnSpLocks/>
          </p:cNvCxnSpPr>
          <p:nvPr/>
        </p:nvCxnSpPr>
        <p:spPr>
          <a:xfrm>
            <a:off x="4641149" y="4629429"/>
            <a:ext cx="60576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5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B3D-0500-BCA4-6F38-E79380D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8A0E-B49E-A4B6-D1E7-E8F8520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C6F1B-1D7E-75D1-2985-7443C29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CF2B4DF5-CF78-7AAE-9C39-51CDC3AF4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0" t="6112" r="5512" b="7459"/>
          <a:stretch/>
        </p:blipFill>
        <p:spPr>
          <a:xfrm rot="5400000">
            <a:off x="9396" y="1958030"/>
            <a:ext cx="5344148" cy="3967295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64C077C-403D-7B7F-3A70-A430DE563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5" t="3239" r="35219" b="6179"/>
          <a:stretch/>
        </p:blipFill>
        <p:spPr>
          <a:xfrm rot="5400000">
            <a:off x="5736796" y="939978"/>
            <a:ext cx="5344148" cy="6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4817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699</Words>
  <Application>Microsoft Macintosh PowerPoint</Application>
  <PresentationFormat>Widescreen</PresentationFormat>
  <Paragraphs>198</Paragraphs>
  <Slides>25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  <vt:lpstr>Week 3+4: First results Predicting energy from feature vector with XGBoost and LinReg</vt:lpstr>
      <vt:lpstr>Combining O and H adsorption data:</vt:lpstr>
      <vt:lpstr>Predicting energy of H and O seperately</vt:lpstr>
      <vt:lpstr>Week 5+6: Surfaces -&gt; Energies -&gt; CVs </vt:lpstr>
      <vt:lpstr>Week 5+6: Surfaces -&gt; Energies -&gt; CVs </vt:lpstr>
      <vt:lpstr>Energies -&gt; CVs</vt:lpstr>
      <vt:lpstr>Energies -&gt; CVs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Simulating adsorbtion while varying voltage</vt:lpstr>
      <vt:lpstr>Simulating adsorbtion while varying voltage</vt:lpstr>
      <vt:lpstr>Simulating adsorbtion while varying voltage</vt:lpstr>
      <vt:lpstr>Simulating adsorbtion while varying voltage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2023-01-17T19:19:34Z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2022-12-13T11:14:01Z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5039d475-92ef-4d44-8d77-aa151c747ad7</vt:lpwstr>
  </property>
  <property fmtid="{D5CDD505-2E9C-101B-9397-08002B2CF9AE}" pid="9" name="MSIP_Label_6a2630e2-1ac5-455e-8217-0156b1936a76_ContentBits">
    <vt:lpwstr>0</vt:lpwstr>
  </property>
</Properties>
</file>